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8288000" cy="10287000"/>
  <p:notesSz cx="6858000" cy="9144000"/>
  <p:embeddedFontLst>
    <p:embeddedFont>
      <p:font typeface="Times New Roman MT" charset="1" panose="02030502070405020303"/>
      <p:regular r:id="rId13"/>
    </p:embeddedFont>
    <p:embeddedFont>
      <p:font typeface="Times New Roman MT Bold" charset="1" panose="02030802070405020303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0" y="4352270"/>
            <a:ext cx="11321058" cy="39831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962599" indent="-481300" lvl="1">
              <a:lnSpc>
                <a:spcPts val="6241"/>
              </a:lnSpc>
              <a:buFont typeface="Arial"/>
              <a:buChar char="•"/>
            </a:pPr>
            <a:r>
              <a:rPr lang="en-US" sz="4458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Problem Statement Title :</a:t>
            </a:r>
          </a:p>
          <a:p>
            <a:pPr algn="l" marL="962599" indent="-481300" lvl="1">
              <a:lnSpc>
                <a:spcPts val="6241"/>
              </a:lnSpc>
              <a:buFont typeface="Arial"/>
              <a:buChar char="•"/>
            </a:pPr>
            <a:r>
              <a:rPr lang="en-US" sz="4458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Team Name :</a:t>
            </a:r>
          </a:p>
          <a:p>
            <a:pPr algn="l" marL="962599" indent="-481300" lvl="1">
              <a:lnSpc>
                <a:spcPts val="6241"/>
              </a:lnSpc>
              <a:buFont typeface="Arial"/>
              <a:buChar char="•"/>
            </a:pPr>
            <a:r>
              <a:rPr lang="en-US" sz="4458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PS Category:Software/Hardware</a:t>
            </a:r>
          </a:p>
          <a:p>
            <a:pPr algn="l" marL="962599" indent="-481300" lvl="1">
              <a:lnSpc>
                <a:spcPts val="6241"/>
              </a:lnSpc>
              <a:buFont typeface="Arial"/>
              <a:buChar char="•"/>
            </a:pPr>
            <a:r>
              <a:rPr lang="en-US" sz="4458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Team Name :</a:t>
            </a:r>
          </a:p>
          <a:p>
            <a:pPr algn="l" marL="962599" indent="-481300" lvl="1">
              <a:lnSpc>
                <a:spcPts val="6241"/>
              </a:lnSpc>
              <a:buFont typeface="Arial"/>
              <a:buChar char="•"/>
            </a:pPr>
            <a:r>
              <a:rPr lang="en-US" sz="4458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Team Leader Name: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-271720" y="-311472"/>
            <a:ext cx="18962054" cy="2419929"/>
            <a:chOff x="0" y="0"/>
            <a:chExt cx="4951346" cy="631874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951347" cy="631874"/>
            </a:xfrm>
            <a:custGeom>
              <a:avLst/>
              <a:gdLst/>
              <a:ahLst/>
              <a:cxnLst/>
              <a:rect r="r" b="b" t="t" l="l"/>
              <a:pathLst>
                <a:path h="631874" w="4951347">
                  <a:moveTo>
                    <a:pt x="4951347" y="0"/>
                  </a:moveTo>
                  <a:lnTo>
                    <a:pt x="4951347" y="631874"/>
                  </a:lnTo>
                  <a:lnTo>
                    <a:pt x="0" y="6318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B4E6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951346" cy="66997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6" id="6"/>
          <p:cNvSpPr/>
          <p:nvPr/>
        </p:nvSpPr>
        <p:spPr>
          <a:xfrm flipH="false" flipV="false" rot="0">
            <a:off x="433402" y="277272"/>
            <a:ext cx="1190596" cy="1543050"/>
          </a:xfrm>
          <a:custGeom>
            <a:avLst/>
            <a:gdLst/>
            <a:ahLst/>
            <a:cxnLst/>
            <a:rect r="r" b="b" t="t" l="l"/>
            <a:pathLst>
              <a:path h="1543050" w="1190596">
                <a:moveTo>
                  <a:pt x="0" y="0"/>
                </a:moveTo>
                <a:lnTo>
                  <a:pt x="1190596" y="0"/>
                </a:lnTo>
                <a:lnTo>
                  <a:pt x="1190596" y="1543050"/>
                </a:lnTo>
                <a:lnTo>
                  <a:pt x="0" y="15430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138522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623998" y="207604"/>
            <a:ext cx="1321000" cy="1712207"/>
          </a:xfrm>
          <a:custGeom>
            <a:avLst/>
            <a:gdLst/>
            <a:ahLst/>
            <a:cxnLst/>
            <a:rect r="r" b="b" t="t" l="l"/>
            <a:pathLst>
              <a:path h="1712207" w="1321000">
                <a:moveTo>
                  <a:pt x="0" y="0"/>
                </a:moveTo>
                <a:lnTo>
                  <a:pt x="1321000" y="0"/>
                </a:lnTo>
                <a:lnTo>
                  <a:pt x="1321000" y="1712207"/>
                </a:lnTo>
                <a:lnTo>
                  <a:pt x="0" y="171220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-391429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345043" y="123369"/>
            <a:ext cx="2609495" cy="1725528"/>
          </a:xfrm>
          <a:custGeom>
            <a:avLst/>
            <a:gdLst/>
            <a:ahLst/>
            <a:cxnLst/>
            <a:rect r="r" b="b" t="t" l="l"/>
            <a:pathLst>
              <a:path h="1725528" w="2609495">
                <a:moveTo>
                  <a:pt x="0" y="0"/>
                </a:moveTo>
                <a:lnTo>
                  <a:pt x="2609495" y="0"/>
                </a:lnTo>
                <a:lnTo>
                  <a:pt x="2609495" y="1725528"/>
                </a:lnTo>
                <a:lnTo>
                  <a:pt x="0" y="172552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3229362" y="355682"/>
            <a:ext cx="11829276" cy="12827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SRI RAMAKRISHNA INSTITUTE OF TECHNOLOGY</a:t>
            </a:r>
          </a:p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An Autonomous Institution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928842" y="2594590"/>
            <a:ext cx="4392216" cy="11099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19"/>
              </a:lnSpc>
            </a:pPr>
            <a:r>
              <a:rPr lang="en-US" b="true" sz="5799">
                <a:solidFill>
                  <a:srgbClr val="000000"/>
                </a:solidFill>
                <a:latin typeface="Times New Roman MT Bold"/>
                <a:ea typeface="Times New Roman MT Bold"/>
                <a:cs typeface="Times New Roman MT Bold"/>
                <a:sym typeface="Times New Roman MT Bold"/>
              </a:rPr>
              <a:t>TITLE PAGE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442927" y="4119839"/>
            <a:ext cx="13462874" cy="38345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068"/>
              </a:lnSpc>
            </a:pPr>
            <a:r>
              <a:rPr lang="en-US" b="true" sz="4334" u="sng">
                <a:solidFill>
                  <a:srgbClr val="3852FF"/>
                </a:solidFill>
                <a:latin typeface="Times New Roman MT Bold"/>
                <a:ea typeface="Times New Roman MT Bold"/>
                <a:cs typeface="Times New Roman MT Bold"/>
                <a:sym typeface="Times New Roman MT Bold"/>
              </a:rPr>
              <a:t>Proposed Solution (Describe your Idea/Solution/Prototype)</a:t>
            </a:r>
          </a:p>
          <a:p>
            <a:pPr algn="l">
              <a:lnSpc>
                <a:spcPts val="6068"/>
              </a:lnSpc>
            </a:pPr>
          </a:p>
          <a:p>
            <a:pPr algn="l">
              <a:lnSpc>
                <a:spcPts val="5928"/>
              </a:lnSpc>
              <a:spcBef>
                <a:spcPct val="0"/>
              </a:spcBef>
            </a:pPr>
            <a:r>
              <a:rPr lang="en-US" b="true" sz="4234">
                <a:solidFill>
                  <a:srgbClr val="000000"/>
                </a:solidFill>
                <a:latin typeface="Times New Roman MT Bold"/>
                <a:ea typeface="Times New Roman MT Bold"/>
                <a:cs typeface="Times New Roman MT Bold"/>
                <a:sym typeface="Times New Roman MT Bold"/>
              </a:rPr>
              <a:t>•</a:t>
            </a:r>
            <a:r>
              <a:rPr lang="en-US" sz="4234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Detailed explanation of the proposed solution</a:t>
            </a:r>
          </a:p>
          <a:p>
            <a:pPr algn="l">
              <a:lnSpc>
                <a:spcPts val="5928"/>
              </a:lnSpc>
              <a:spcBef>
                <a:spcPct val="0"/>
              </a:spcBef>
            </a:pPr>
            <a:r>
              <a:rPr lang="en-US" sz="4234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•How it addresses the problem</a:t>
            </a:r>
          </a:p>
          <a:p>
            <a:pPr algn="l">
              <a:lnSpc>
                <a:spcPts val="5928"/>
              </a:lnSpc>
              <a:spcBef>
                <a:spcPct val="0"/>
              </a:spcBef>
            </a:pPr>
            <a:r>
              <a:rPr lang="en-US" sz="4234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•Innovation and uniqueness of the solution 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6972300" y="2594590"/>
            <a:ext cx="4305300" cy="11099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19"/>
              </a:lnSpc>
            </a:pPr>
            <a:r>
              <a:rPr lang="en-US" b="true" sz="5799">
                <a:solidFill>
                  <a:srgbClr val="000000"/>
                </a:solidFill>
                <a:latin typeface="Times New Roman MT Bold"/>
                <a:ea typeface="Times New Roman MT Bold"/>
                <a:cs typeface="Times New Roman MT Bold"/>
                <a:sym typeface="Times New Roman MT Bold"/>
              </a:rPr>
              <a:t>IDEA TITLE</a:t>
            </a:r>
          </a:p>
        </p:txBody>
      </p:sp>
      <p:grpSp>
        <p:nvGrpSpPr>
          <p:cNvPr name="Group 4" id="4"/>
          <p:cNvGrpSpPr/>
          <p:nvPr/>
        </p:nvGrpSpPr>
        <p:grpSpPr>
          <a:xfrm rot="0">
            <a:off x="-271720" y="-311472"/>
            <a:ext cx="18962054" cy="2419929"/>
            <a:chOff x="0" y="0"/>
            <a:chExt cx="4951346" cy="63187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951347" cy="631874"/>
            </a:xfrm>
            <a:custGeom>
              <a:avLst/>
              <a:gdLst/>
              <a:ahLst/>
              <a:cxnLst/>
              <a:rect r="r" b="b" t="t" l="l"/>
              <a:pathLst>
                <a:path h="631874" w="4951347">
                  <a:moveTo>
                    <a:pt x="4951347" y="0"/>
                  </a:moveTo>
                  <a:lnTo>
                    <a:pt x="4951347" y="631874"/>
                  </a:lnTo>
                  <a:lnTo>
                    <a:pt x="0" y="6318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B4E6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38100"/>
              <a:ext cx="4951346" cy="66997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7" id="7"/>
          <p:cNvSpPr/>
          <p:nvPr/>
        </p:nvSpPr>
        <p:spPr>
          <a:xfrm flipH="false" flipV="false" rot="0">
            <a:off x="433402" y="277272"/>
            <a:ext cx="1190596" cy="1543050"/>
          </a:xfrm>
          <a:custGeom>
            <a:avLst/>
            <a:gdLst/>
            <a:ahLst/>
            <a:cxnLst/>
            <a:rect r="r" b="b" t="t" l="l"/>
            <a:pathLst>
              <a:path h="1543050" w="1190596">
                <a:moveTo>
                  <a:pt x="0" y="0"/>
                </a:moveTo>
                <a:lnTo>
                  <a:pt x="1190596" y="0"/>
                </a:lnTo>
                <a:lnTo>
                  <a:pt x="1190596" y="1543050"/>
                </a:lnTo>
                <a:lnTo>
                  <a:pt x="0" y="15430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138522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623998" y="207604"/>
            <a:ext cx="1321000" cy="1712207"/>
          </a:xfrm>
          <a:custGeom>
            <a:avLst/>
            <a:gdLst/>
            <a:ahLst/>
            <a:cxnLst/>
            <a:rect r="r" b="b" t="t" l="l"/>
            <a:pathLst>
              <a:path h="1712207" w="1321000">
                <a:moveTo>
                  <a:pt x="0" y="0"/>
                </a:moveTo>
                <a:lnTo>
                  <a:pt x="1321000" y="0"/>
                </a:lnTo>
                <a:lnTo>
                  <a:pt x="1321000" y="1712207"/>
                </a:lnTo>
                <a:lnTo>
                  <a:pt x="0" y="171220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-391429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5345043" y="123369"/>
            <a:ext cx="2609495" cy="1725528"/>
          </a:xfrm>
          <a:custGeom>
            <a:avLst/>
            <a:gdLst/>
            <a:ahLst/>
            <a:cxnLst/>
            <a:rect r="r" b="b" t="t" l="l"/>
            <a:pathLst>
              <a:path h="1725528" w="2609495">
                <a:moveTo>
                  <a:pt x="0" y="0"/>
                </a:moveTo>
                <a:lnTo>
                  <a:pt x="2609495" y="0"/>
                </a:lnTo>
                <a:lnTo>
                  <a:pt x="2609495" y="1725528"/>
                </a:lnTo>
                <a:lnTo>
                  <a:pt x="0" y="172552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3229362" y="355682"/>
            <a:ext cx="11829276" cy="12827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SRI RAMAKRISHNA INSTITUTE OF TECHNOLOGY</a:t>
            </a:r>
          </a:p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An Autonomous Institution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935713" y="4972050"/>
            <a:ext cx="15570100" cy="30358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921"/>
              </a:lnSpc>
              <a:spcBef>
                <a:spcPct val="0"/>
              </a:spcBef>
            </a:pPr>
            <a:r>
              <a:rPr lang="en-US" sz="423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•Technologies to be used (e.g. programming languages, frameworks, hardware)</a:t>
            </a:r>
          </a:p>
          <a:p>
            <a:pPr algn="just">
              <a:lnSpc>
                <a:spcPts val="5921"/>
              </a:lnSpc>
              <a:spcBef>
                <a:spcPct val="0"/>
              </a:spcBef>
            </a:pPr>
            <a:r>
              <a:rPr lang="en-US" sz="423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•Methodology and process for implementation (Flow Charts/Images/ working prototype)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4673798" y="2594590"/>
            <a:ext cx="8902303" cy="11099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19"/>
              </a:lnSpc>
            </a:pPr>
            <a:r>
              <a:rPr lang="en-US" sz="5799" b="true">
                <a:solidFill>
                  <a:srgbClr val="000000"/>
                </a:solidFill>
                <a:latin typeface="Times New Roman MT Bold"/>
                <a:ea typeface="Times New Roman MT Bold"/>
                <a:cs typeface="Times New Roman MT Bold"/>
                <a:sym typeface="Times New Roman MT Bold"/>
              </a:rPr>
              <a:t>TE</a:t>
            </a:r>
            <a:r>
              <a:rPr lang="en-US" b="true" sz="5799">
                <a:solidFill>
                  <a:srgbClr val="000000"/>
                </a:solidFill>
                <a:latin typeface="Times New Roman MT Bold"/>
                <a:ea typeface="Times New Roman MT Bold"/>
                <a:cs typeface="Times New Roman MT Bold"/>
                <a:sym typeface="Times New Roman MT Bold"/>
              </a:rPr>
              <a:t>CHNICAL APPROACH</a:t>
            </a:r>
          </a:p>
        </p:txBody>
      </p:sp>
      <p:grpSp>
        <p:nvGrpSpPr>
          <p:cNvPr name="Group 4" id="4"/>
          <p:cNvGrpSpPr/>
          <p:nvPr/>
        </p:nvGrpSpPr>
        <p:grpSpPr>
          <a:xfrm rot="0">
            <a:off x="-271720" y="-311472"/>
            <a:ext cx="18962054" cy="2419929"/>
            <a:chOff x="0" y="0"/>
            <a:chExt cx="4951346" cy="63187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951347" cy="631874"/>
            </a:xfrm>
            <a:custGeom>
              <a:avLst/>
              <a:gdLst/>
              <a:ahLst/>
              <a:cxnLst/>
              <a:rect r="r" b="b" t="t" l="l"/>
              <a:pathLst>
                <a:path h="631874" w="4951347">
                  <a:moveTo>
                    <a:pt x="4951347" y="0"/>
                  </a:moveTo>
                  <a:lnTo>
                    <a:pt x="4951347" y="631874"/>
                  </a:lnTo>
                  <a:lnTo>
                    <a:pt x="0" y="6318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B4E6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38100"/>
              <a:ext cx="4951346" cy="66997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7" id="7"/>
          <p:cNvSpPr/>
          <p:nvPr/>
        </p:nvSpPr>
        <p:spPr>
          <a:xfrm flipH="false" flipV="false" rot="0">
            <a:off x="433402" y="277272"/>
            <a:ext cx="1190596" cy="1543050"/>
          </a:xfrm>
          <a:custGeom>
            <a:avLst/>
            <a:gdLst/>
            <a:ahLst/>
            <a:cxnLst/>
            <a:rect r="r" b="b" t="t" l="l"/>
            <a:pathLst>
              <a:path h="1543050" w="1190596">
                <a:moveTo>
                  <a:pt x="0" y="0"/>
                </a:moveTo>
                <a:lnTo>
                  <a:pt x="1190596" y="0"/>
                </a:lnTo>
                <a:lnTo>
                  <a:pt x="1190596" y="1543050"/>
                </a:lnTo>
                <a:lnTo>
                  <a:pt x="0" y="15430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138522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623998" y="207604"/>
            <a:ext cx="1321000" cy="1712207"/>
          </a:xfrm>
          <a:custGeom>
            <a:avLst/>
            <a:gdLst/>
            <a:ahLst/>
            <a:cxnLst/>
            <a:rect r="r" b="b" t="t" l="l"/>
            <a:pathLst>
              <a:path h="1712207" w="1321000">
                <a:moveTo>
                  <a:pt x="0" y="0"/>
                </a:moveTo>
                <a:lnTo>
                  <a:pt x="1321000" y="0"/>
                </a:lnTo>
                <a:lnTo>
                  <a:pt x="1321000" y="1712207"/>
                </a:lnTo>
                <a:lnTo>
                  <a:pt x="0" y="171220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-391429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5345043" y="123369"/>
            <a:ext cx="2609495" cy="1725528"/>
          </a:xfrm>
          <a:custGeom>
            <a:avLst/>
            <a:gdLst/>
            <a:ahLst/>
            <a:cxnLst/>
            <a:rect r="r" b="b" t="t" l="l"/>
            <a:pathLst>
              <a:path h="1725528" w="2609495">
                <a:moveTo>
                  <a:pt x="0" y="0"/>
                </a:moveTo>
                <a:lnTo>
                  <a:pt x="2609495" y="0"/>
                </a:lnTo>
                <a:lnTo>
                  <a:pt x="2609495" y="1725528"/>
                </a:lnTo>
                <a:lnTo>
                  <a:pt x="0" y="172552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3229362" y="355682"/>
            <a:ext cx="11829276" cy="12827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SRI RAMAKRISHNA INSTITUTE OF TECHNOLOGY</a:t>
            </a:r>
          </a:p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An Autonomous Institution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730017" y="4972050"/>
            <a:ext cx="9713863" cy="22928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921"/>
              </a:lnSpc>
              <a:spcBef>
                <a:spcPct val="0"/>
              </a:spcBef>
            </a:pPr>
            <a:r>
              <a:rPr lang="en-US" sz="423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•Analysis of the feasibility of the idea</a:t>
            </a:r>
          </a:p>
          <a:p>
            <a:pPr algn="l">
              <a:lnSpc>
                <a:spcPts val="5921"/>
              </a:lnSpc>
              <a:spcBef>
                <a:spcPct val="0"/>
              </a:spcBef>
            </a:pPr>
            <a:r>
              <a:rPr lang="en-US" sz="423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•Potential challenges and risks</a:t>
            </a:r>
          </a:p>
          <a:p>
            <a:pPr algn="l">
              <a:lnSpc>
                <a:spcPts val="5921"/>
              </a:lnSpc>
              <a:spcBef>
                <a:spcPct val="0"/>
              </a:spcBef>
            </a:pPr>
            <a:r>
              <a:rPr lang="en-US" sz="423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•Strategies for overcoming these challenges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3768923" y="2594590"/>
            <a:ext cx="10712053" cy="11099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19"/>
              </a:lnSpc>
            </a:pPr>
            <a:r>
              <a:rPr lang="en-US" sz="5799" b="true">
                <a:solidFill>
                  <a:srgbClr val="000000"/>
                </a:solidFill>
                <a:latin typeface="Times New Roman MT Bold"/>
                <a:ea typeface="Times New Roman MT Bold"/>
                <a:cs typeface="Times New Roman MT Bold"/>
                <a:sym typeface="Times New Roman MT Bold"/>
              </a:rPr>
              <a:t>FEASIBILITY</a:t>
            </a:r>
            <a:r>
              <a:rPr lang="en-US" b="true" sz="5799">
                <a:solidFill>
                  <a:srgbClr val="000000"/>
                </a:solidFill>
                <a:latin typeface="Times New Roman MT Bold"/>
                <a:ea typeface="Times New Roman MT Bold"/>
                <a:cs typeface="Times New Roman MT Bold"/>
                <a:sym typeface="Times New Roman MT Bold"/>
              </a:rPr>
              <a:t> AND VIABILITY</a:t>
            </a:r>
          </a:p>
        </p:txBody>
      </p:sp>
      <p:grpSp>
        <p:nvGrpSpPr>
          <p:cNvPr name="Group 4" id="4"/>
          <p:cNvGrpSpPr/>
          <p:nvPr/>
        </p:nvGrpSpPr>
        <p:grpSpPr>
          <a:xfrm rot="0">
            <a:off x="-271720" y="-311472"/>
            <a:ext cx="18962054" cy="2419929"/>
            <a:chOff x="0" y="0"/>
            <a:chExt cx="4951346" cy="63187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951347" cy="631874"/>
            </a:xfrm>
            <a:custGeom>
              <a:avLst/>
              <a:gdLst/>
              <a:ahLst/>
              <a:cxnLst/>
              <a:rect r="r" b="b" t="t" l="l"/>
              <a:pathLst>
                <a:path h="631874" w="4951347">
                  <a:moveTo>
                    <a:pt x="4951347" y="0"/>
                  </a:moveTo>
                  <a:lnTo>
                    <a:pt x="4951347" y="631874"/>
                  </a:lnTo>
                  <a:lnTo>
                    <a:pt x="0" y="6318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B4E6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38100"/>
              <a:ext cx="4951346" cy="66997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7" id="7"/>
          <p:cNvSpPr/>
          <p:nvPr/>
        </p:nvSpPr>
        <p:spPr>
          <a:xfrm flipH="false" flipV="false" rot="0">
            <a:off x="433402" y="277272"/>
            <a:ext cx="1190596" cy="1543050"/>
          </a:xfrm>
          <a:custGeom>
            <a:avLst/>
            <a:gdLst/>
            <a:ahLst/>
            <a:cxnLst/>
            <a:rect r="r" b="b" t="t" l="l"/>
            <a:pathLst>
              <a:path h="1543050" w="1190596">
                <a:moveTo>
                  <a:pt x="0" y="0"/>
                </a:moveTo>
                <a:lnTo>
                  <a:pt x="1190596" y="0"/>
                </a:lnTo>
                <a:lnTo>
                  <a:pt x="1190596" y="1543050"/>
                </a:lnTo>
                <a:lnTo>
                  <a:pt x="0" y="15430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138522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623998" y="207604"/>
            <a:ext cx="1321000" cy="1712207"/>
          </a:xfrm>
          <a:custGeom>
            <a:avLst/>
            <a:gdLst/>
            <a:ahLst/>
            <a:cxnLst/>
            <a:rect r="r" b="b" t="t" l="l"/>
            <a:pathLst>
              <a:path h="1712207" w="1321000">
                <a:moveTo>
                  <a:pt x="0" y="0"/>
                </a:moveTo>
                <a:lnTo>
                  <a:pt x="1321000" y="0"/>
                </a:lnTo>
                <a:lnTo>
                  <a:pt x="1321000" y="1712207"/>
                </a:lnTo>
                <a:lnTo>
                  <a:pt x="0" y="171220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-391429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5345043" y="123369"/>
            <a:ext cx="2609495" cy="1725528"/>
          </a:xfrm>
          <a:custGeom>
            <a:avLst/>
            <a:gdLst/>
            <a:ahLst/>
            <a:cxnLst/>
            <a:rect r="r" b="b" t="t" l="l"/>
            <a:pathLst>
              <a:path h="1725528" w="2609495">
                <a:moveTo>
                  <a:pt x="0" y="0"/>
                </a:moveTo>
                <a:lnTo>
                  <a:pt x="2609495" y="0"/>
                </a:lnTo>
                <a:lnTo>
                  <a:pt x="2609495" y="1725528"/>
                </a:lnTo>
                <a:lnTo>
                  <a:pt x="0" y="172552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3229362" y="355682"/>
            <a:ext cx="11829276" cy="12827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SRI RAMAKRISHNA INSTITUTE OF TECHNOLOGY</a:t>
            </a:r>
          </a:p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An Autonomous Institution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533927" y="5147084"/>
            <a:ext cx="14373671" cy="15499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921"/>
              </a:lnSpc>
              <a:spcBef>
                <a:spcPct val="0"/>
              </a:spcBef>
            </a:pPr>
            <a:r>
              <a:rPr lang="en-US" sz="423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•Potential impact on the target audience</a:t>
            </a:r>
          </a:p>
          <a:p>
            <a:pPr algn="l">
              <a:lnSpc>
                <a:spcPts val="5921"/>
              </a:lnSpc>
              <a:spcBef>
                <a:spcPct val="0"/>
              </a:spcBef>
            </a:pPr>
            <a:r>
              <a:rPr lang="en-US" sz="423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•Benefits of the solution (social, economic, environmental, etc.)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4788024" y="2594590"/>
            <a:ext cx="8673852" cy="11099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19"/>
              </a:lnSpc>
            </a:pPr>
            <a:r>
              <a:rPr lang="en-US" sz="5799" b="true">
                <a:solidFill>
                  <a:srgbClr val="000000"/>
                </a:solidFill>
                <a:latin typeface="Times New Roman MT Bold"/>
                <a:ea typeface="Times New Roman MT Bold"/>
                <a:cs typeface="Times New Roman MT Bold"/>
                <a:sym typeface="Times New Roman MT Bold"/>
              </a:rPr>
              <a:t>IMP</a:t>
            </a:r>
            <a:r>
              <a:rPr lang="en-US" b="true" sz="5799">
                <a:solidFill>
                  <a:srgbClr val="000000"/>
                </a:solidFill>
                <a:latin typeface="Times New Roman MT Bold"/>
                <a:ea typeface="Times New Roman MT Bold"/>
                <a:cs typeface="Times New Roman MT Bold"/>
                <a:sym typeface="Times New Roman MT Bold"/>
              </a:rPr>
              <a:t>ACT AND BENEFITS</a:t>
            </a:r>
          </a:p>
        </p:txBody>
      </p:sp>
      <p:grpSp>
        <p:nvGrpSpPr>
          <p:cNvPr name="Group 4" id="4"/>
          <p:cNvGrpSpPr/>
          <p:nvPr/>
        </p:nvGrpSpPr>
        <p:grpSpPr>
          <a:xfrm rot="0">
            <a:off x="-271720" y="-311472"/>
            <a:ext cx="18962054" cy="2419929"/>
            <a:chOff x="0" y="0"/>
            <a:chExt cx="4951346" cy="63187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951347" cy="631874"/>
            </a:xfrm>
            <a:custGeom>
              <a:avLst/>
              <a:gdLst/>
              <a:ahLst/>
              <a:cxnLst/>
              <a:rect r="r" b="b" t="t" l="l"/>
              <a:pathLst>
                <a:path h="631874" w="4951347">
                  <a:moveTo>
                    <a:pt x="4951347" y="0"/>
                  </a:moveTo>
                  <a:lnTo>
                    <a:pt x="4951347" y="631874"/>
                  </a:lnTo>
                  <a:lnTo>
                    <a:pt x="0" y="6318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B4E6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38100"/>
              <a:ext cx="4951346" cy="66997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7" id="7"/>
          <p:cNvSpPr/>
          <p:nvPr/>
        </p:nvSpPr>
        <p:spPr>
          <a:xfrm flipH="false" flipV="false" rot="0">
            <a:off x="433402" y="277272"/>
            <a:ext cx="1190596" cy="1543050"/>
          </a:xfrm>
          <a:custGeom>
            <a:avLst/>
            <a:gdLst/>
            <a:ahLst/>
            <a:cxnLst/>
            <a:rect r="r" b="b" t="t" l="l"/>
            <a:pathLst>
              <a:path h="1543050" w="1190596">
                <a:moveTo>
                  <a:pt x="0" y="0"/>
                </a:moveTo>
                <a:lnTo>
                  <a:pt x="1190596" y="0"/>
                </a:lnTo>
                <a:lnTo>
                  <a:pt x="1190596" y="1543050"/>
                </a:lnTo>
                <a:lnTo>
                  <a:pt x="0" y="15430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138522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623998" y="207604"/>
            <a:ext cx="1321000" cy="1712207"/>
          </a:xfrm>
          <a:custGeom>
            <a:avLst/>
            <a:gdLst/>
            <a:ahLst/>
            <a:cxnLst/>
            <a:rect r="r" b="b" t="t" l="l"/>
            <a:pathLst>
              <a:path h="1712207" w="1321000">
                <a:moveTo>
                  <a:pt x="0" y="0"/>
                </a:moveTo>
                <a:lnTo>
                  <a:pt x="1321000" y="0"/>
                </a:lnTo>
                <a:lnTo>
                  <a:pt x="1321000" y="1712207"/>
                </a:lnTo>
                <a:lnTo>
                  <a:pt x="0" y="171220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-391429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5345043" y="123369"/>
            <a:ext cx="2609495" cy="1725528"/>
          </a:xfrm>
          <a:custGeom>
            <a:avLst/>
            <a:gdLst/>
            <a:ahLst/>
            <a:cxnLst/>
            <a:rect r="r" b="b" t="t" l="l"/>
            <a:pathLst>
              <a:path h="1725528" w="2609495">
                <a:moveTo>
                  <a:pt x="0" y="0"/>
                </a:moveTo>
                <a:lnTo>
                  <a:pt x="2609495" y="0"/>
                </a:lnTo>
                <a:lnTo>
                  <a:pt x="2609495" y="1725528"/>
                </a:lnTo>
                <a:lnTo>
                  <a:pt x="0" y="172552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3229362" y="355682"/>
            <a:ext cx="11829276" cy="12827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SRI RAMAKRISHNA INSTITUTE OF TECHNOLOGY</a:t>
            </a:r>
          </a:p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An Autonomous Institution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3378919" y="5404484"/>
            <a:ext cx="11530161" cy="8069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921"/>
              </a:lnSpc>
              <a:spcBef>
                <a:spcPct val="0"/>
              </a:spcBef>
            </a:pPr>
            <a:r>
              <a:rPr lang="en-US" sz="423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•Details / Links of the reference and research work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3542109" y="2594590"/>
            <a:ext cx="11165681" cy="11099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19"/>
              </a:lnSpc>
            </a:pPr>
            <a:r>
              <a:rPr lang="en-US" sz="5799" b="true">
                <a:solidFill>
                  <a:srgbClr val="000000"/>
                </a:solidFill>
                <a:latin typeface="Times New Roman MT Bold"/>
                <a:ea typeface="Times New Roman MT Bold"/>
                <a:cs typeface="Times New Roman MT Bold"/>
                <a:sym typeface="Times New Roman MT Bold"/>
              </a:rPr>
              <a:t>RESE</a:t>
            </a:r>
            <a:r>
              <a:rPr lang="en-US" b="true" sz="5799">
                <a:solidFill>
                  <a:srgbClr val="000000"/>
                </a:solidFill>
                <a:latin typeface="Times New Roman MT Bold"/>
                <a:ea typeface="Times New Roman MT Bold"/>
                <a:cs typeface="Times New Roman MT Bold"/>
                <a:sym typeface="Times New Roman MT Bold"/>
              </a:rPr>
              <a:t>ARCH AND REFERENCES</a:t>
            </a:r>
          </a:p>
        </p:txBody>
      </p:sp>
      <p:grpSp>
        <p:nvGrpSpPr>
          <p:cNvPr name="Group 4" id="4"/>
          <p:cNvGrpSpPr/>
          <p:nvPr/>
        </p:nvGrpSpPr>
        <p:grpSpPr>
          <a:xfrm rot="0">
            <a:off x="-271720" y="-311472"/>
            <a:ext cx="18962054" cy="2419929"/>
            <a:chOff x="0" y="0"/>
            <a:chExt cx="4951346" cy="63187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951347" cy="631874"/>
            </a:xfrm>
            <a:custGeom>
              <a:avLst/>
              <a:gdLst/>
              <a:ahLst/>
              <a:cxnLst/>
              <a:rect r="r" b="b" t="t" l="l"/>
              <a:pathLst>
                <a:path h="631874" w="4951347">
                  <a:moveTo>
                    <a:pt x="4951347" y="0"/>
                  </a:moveTo>
                  <a:lnTo>
                    <a:pt x="4951347" y="631874"/>
                  </a:lnTo>
                  <a:lnTo>
                    <a:pt x="0" y="6318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B4E6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38100"/>
              <a:ext cx="4951346" cy="66997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7" id="7"/>
          <p:cNvSpPr/>
          <p:nvPr/>
        </p:nvSpPr>
        <p:spPr>
          <a:xfrm flipH="false" flipV="false" rot="0">
            <a:off x="433402" y="277272"/>
            <a:ext cx="1190596" cy="1543050"/>
          </a:xfrm>
          <a:custGeom>
            <a:avLst/>
            <a:gdLst/>
            <a:ahLst/>
            <a:cxnLst/>
            <a:rect r="r" b="b" t="t" l="l"/>
            <a:pathLst>
              <a:path h="1543050" w="1190596">
                <a:moveTo>
                  <a:pt x="0" y="0"/>
                </a:moveTo>
                <a:lnTo>
                  <a:pt x="1190596" y="0"/>
                </a:lnTo>
                <a:lnTo>
                  <a:pt x="1190596" y="1543050"/>
                </a:lnTo>
                <a:lnTo>
                  <a:pt x="0" y="15430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138522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623998" y="207604"/>
            <a:ext cx="1321000" cy="1712207"/>
          </a:xfrm>
          <a:custGeom>
            <a:avLst/>
            <a:gdLst/>
            <a:ahLst/>
            <a:cxnLst/>
            <a:rect r="r" b="b" t="t" l="l"/>
            <a:pathLst>
              <a:path h="1712207" w="1321000">
                <a:moveTo>
                  <a:pt x="0" y="0"/>
                </a:moveTo>
                <a:lnTo>
                  <a:pt x="1321000" y="0"/>
                </a:lnTo>
                <a:lnTo>
                  <a:pt x="1321000" y="1712207"/>
                </a:lnTo>
                <a:lnTo>
                  <a:pt x="0" y="171220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-391429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5345043" y="123369"/>
            <a:ext cx="2609495" cy="1725528"/>
          </a:xfrm>
          <a:custGeom>
            <a:avLst/>
            <a:gdLst/>
            <a:ahLst/>
            <a:cxnLst/>
            <a:rect r="r" b="b" t="t" l="l"/>
            <a:pathLst>
              <a:path h="1725528" w="2609495">
                <a:moveTo>
                  <a:pt x="0" y="0"/>
                </a:moveTo>
                <a:lnTo>
                  <a:pt x="2609495" y="0"/>
                </a:lnTo>
                <a:lnTo>
                  <a:pt x="2609495" y="1725528"/>
                </a:lnTo>
                <a:lnTo>
                  <a:pt x="0" y="172552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3229362" y="355682"/>
            <a:ext cx="11829276" cy="12827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SRI RAMAKRISHNA INSTITUTE OF TECHNOLOGY</a:t>
            </a:r>
          </a:p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An Autonomous Institution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4100063"/>
            <a:ext cx="15469773" cy="51853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17"/>
              </a:lnSpc>
              <a:spcBef>
                <a:spcPct val="0"/>
              </a:spcBef>
            </a:pPr>
            <a:r>
              <a:rPr lang="en-US" sz="3226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1.Kindly keep the maximum slides limit up to six (6). ( Including the title slide) </a:t>
            </a:r>
          </a:p>
          <a:p>
            <a:pPr algn="l">
              <a:lnSpc>
                <a:spcPts val="4517"/>
              </a:lnSpc>
              <a:spcBef>
                <a:spcPct val="0"/>
              </a:spcBef>
            </a:pPr>
            <a:r>
              <a:rPr lang="en-US" sz="3226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2.Try to avoid paragraphs and post your idea in points /diagrams / Infographics /pictures </a:t>
            </a:r>
          </a:p>
          <a:p>
            <a:pPr algn="l">
              <a:lnSpc>
                <a:spcPts val="4517"/>
              </a:lnSpc>
              <a:spcBef>
                <a:spcPct val="0"/>
              </a:spcBef>
            </a:pPr>
            <a:r>
              <a:rPr lang="en-US" sz="3226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3.Keep your explanation precise and easy to understand</a:t>
            </a:r>
          </a:p>
          <a:p>
            <a:pPr algn="l">
              <a:lnSpc>
                <a:spcPts val="4517"/>
              </a:lnSpc>
              <a:spcBef>
                <a:spcPct val="0"/>
              </a:spcBef>
            </a:pPr>
            <a:r>
              <a:rPr lang="en-US" sz="3226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4.Idea should be unique and novel. </a:t>
            </a:r>
          </a:p>
          <a:p>
            <a:pPr algn="l">
              <a:lnSpc>
                <a:spcPts val="4517"/>
              </a:lnSpc>
              <a:spcBef>
                <a:spcPct val="0"/>
              </a:spcBef>
            </a:pPr>
            <a:r>
              <a:rPr lang="en-US" sz="3226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5.You can only use provided template for making the PPT without changing the idea details pointers (mentioned in previous slides).</a:t>
            </a:r>
          </a:p>
          <a:p>
            <a:pPr algn="l">
              <a:lnSpc>
                <a:spcPts val="4517"/>
              </a:lnSpc>
              <a:spcBef>
                <a:spcPct val="0"/>
              </a:spcBef>
            </a:pPr>
            <a:r>
              <a:rPr lang="en-US" sz="3226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6.You need to save the file in PDF and upload the same on portal. No PPT, Word Doc or any other format will be supported.</a:t>
            </a:r>
          </a:p>
          <a:p>
            <a:pPr algn="l">
              <a:lnSpc>
                <a:spcPts val="4517"/>
              </a:lnSpc>
              <a:spcBef>
                <a:spcPct val="0"/>
              </a:spcBef>
            </a:pPr>
            <a:r>
              <a:rPr lang="en-US" b="true" sz="3226">
                <a:solidFill>
                  <a:srgbClr val="000000"/>
                </a:solidFill>
                <a:latin typeface="Times New Roman MT Bold"/>
                <a:ea typeface="Times New Roman MT Bold"/>
                <a:cs typeface="Times New Roman MT Bold"/>
                <a:sym typeface="Times New Roman MT Bold"/>
              </a:rPr>
              <a:t>NOTE : DON’T INCLUDE THIS SLIDE IN THE FINAL PPT</a:t>
            </a:r>
            <a:r>
              <a:rPr lang="en-US" sz="3226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 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2181349" y="3184392"/>
            <a:ext cx="13807320" cy="7061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79"/>
              </a:lnSpc>
              <a:spcBef>
                <a:spcPct val="0"/>
              </a:spcBef>
            </a:pPr>
            <a:r>
              <a:rPr lang="en-US" b="true" sz="3699">
                <a:solidFill>
                  <a:srgbClr val="000000"/>
                </a:solidFill>
                <a:latin typeface="Times New Roman MT Bold"/>
                <a:ea typeface="Times New Roman MT Bold"/>
                <a:cs typeface="Times New Roman MT Bold"/>
                <a:sym typeface="Times New Roman MT Bold"/>
              </a:rPr>
              <a:t>Please ensure below pointers are met while submitting the Idea PPT: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799848" y="2217287"/>
            <a:ext cx="10612487" cy="11099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19"/>
              </a:lnSpc>
            </a:pPr>
            <a:r>
              <a:rPr lang="en-US" sz="5799" b="true">
                <a:solidFill>
                  <a:srgbClr val="000000"/>
                </a:solidFill>
                <a:latin typeface="Times New Roman MT Bold"/>
                <a:ea typeface="Times New Roman MT Bold"/>
                <a:cs typeface="Times New Roman MT Bold"/>
                <a:sym typeface="Times New Roman MT Bold"/>
              </a:rPr>
              <a:t>IMPO</a:t>
            </a:r>
            <a:r>
              <a:rPr lang="en-US" b="true" sz="5799">
                <a:solidFill>
                  <a:srgbClr val="000000"/>
                </a:solidFill>
                <a:latin typeface="Times New Roman MT Bold"/>
                <a:ea typeface="Times New Roman MT Bold"/>
                <a:cs typeface="Times New Roman MT Bold"/>
                <a:sym typeface="Times New Roman MT Bold"/>
              </a:rPr>
              <a:t>RTANT INSTRUCTIONS</a:t>
            </a:r>
          </a:p>
        </p:txBody>
      </p:sp>
      <p:grpSp>
        <p:nvGrpSpPr>
          <p:cNvPr name="Group 5" id="5"/>
          <p:cNvGrpSpPr/>
          <p:nvPr/>
        </p:nvGrpSpPr>
        <p:grpSpPr>
          <a:xfrm rot="0">
            <a:off x="-271720" y="-311472"/>
            <a:ext cx="18962054" cy="2419929"/>
            <a:chOff x="0" y="0"/>
            <a:chExt cx="4951346" cy="63187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951347" cy="631874"/>
            </a:xfrm>
            <a:custGeom>
              <a:avLst/>
              <a:gdLst/>
              <a:ahLst/>
              <a:cxnLst/>
              <a:rect r="r" b="b" t="t" l="l"/>
              <a:pathLst>
                <a:path h="631874" w="4951347">
                  <a:moveTo>
                    <a:pt x="4951347" y="0"/>
                  </a:moveTo>
                  <a:lnTo>
                    <a:pt x="4951347" y="631874"/>
                  </a:lnTo>
                  <a:lnTo>
                    <a:pt x="0" y="6318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B4E6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4951346" cy="66997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433402" y="277272"/>
            <a:ext cx="1190596" cy="1543050"/>
          </a:xfrm>
          <a:custGeom>
            <a:avLst/>
            <a:gdLst/>
            <a:ahLst/>
            <a:cxnLst/>
            <a:rect r="r" b="b" t="t" l="l"/>
            <a:pathLst>
              <a:path h="1543050" w="1190596">
                <a:moveTo>
                  <a:pt x="0" y="0"/>
                </a:moveTo>
                <a:lnTo>
                  <a:pt x="1190596" y="0"/>
                </a:lnTo>
                <a:lnTo>
                  <a:pt x="1190596" y="1543050"/>
                </a:lnTo>
                <a:lnTo>
                  <a:pt x="0" y="15430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138522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623998" y="207604"/>
            <a:ext cx="1321000" cy="1712207"/>
          </a:xfrm>
          <a:custGeom>
            <a:avLst/>
            <a:gdLst/>
            <a:ahLst/>
            <a:cxnLst/>
            <a:rect r="r" b="b" t="t" l="l"/>
            <a:pathLst>
              <a:path h="1712207" w="1321000">
                <a:moveTo>
                  <a:pt x="0" y="0"/>
                </a:moveTo>
                <a:lnTo>
                  <a:pt x="1321000" y="0"/>
                </a:lnTo>
                <a:lnTo>
                  <a:pt x="1321000" y="1712207"/>
                </a:lnTo>
                <a:lnTo>
                  <a:pt x="0" y="171220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-391429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5345043" y="123369"/>
            <a:ext cx="2609495" cy="1725528"/>
          </a:xfrm>
          <a:custGeom>
            <a:avLst/>
            <a:gdLst/>
            <a:ahLst/>
            <a:cxnLst/>
            <a:rect r="r" b="b" t="t" l="l"/>
            <a:pathLst>
              <a:path h="1725528" w="2609495">
                <a:moveTo>
                  <a:pt x="0" y="0"/>
                </a:moveTo>
                <a:lnTo>
                  <a:pt x="2609495" y="0"/>
                </a:lnTo>
                <a:lnTo>
                  <a:pt x="2609495" y="1725528"/>
                </a:lnTo>
                <a:lnTo>
                  <a:pt x="0" y="172552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3229362" y="355682"/>
            <a:ext cx="11829276" cy="12827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SRI RAMAKRISHNA INSTITUTE OF TECHNOLOGY</a:t>
            </a:r>
          </a:p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An Autonomous Institution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DAGzsNOgEmg</dc:identifier>
  <dcterms:modified xsi:type="dcterms:W3CDTF">2011-08-01T06:04:30Z</dcterms:modified>
  <cp:revision>1</cp:revision>
  <dc:title>Idea PPT Tnnovate</dc:title>
</cp:coreProperties>
</file>